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63" r:id="rId4"/>
    <p:sldId id="258" r:id="rId5"/>
    <p:sldId id="270" r:id="rId6"/>
    <p:sldId id="274" r:id="rId7"/>
    <p:sldId id="273" r:id="rId8"/>
    <p:sldId id="272" r:id="rId9"/>
    <p:sldId id="271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A527"/>
    <a:srgbClr val="ECE8B5"/>
    <a:srgbClr val="35422F"/>
    <a:srgbClr val="F19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88" autoAdjust="0"/>
    <p:restoredTop sz="95356" autoAdjust="0"/>
  </p:normalViewPr>
  <p:slideViewPr>
    <p:cSldViewPr snapToGrid="0">
      <p:cViewPr varScale="1">
        <p:scale>
          <a:sx n="109" d="100"/>
          <a:sy n="109" d="100"/>
        </p:scale>
        <p:origin x="10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605E-6B56-414B-B7D1-630A6CB7C563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1A77-6778-4662-92AA-7FDC048452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6574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605E-6B56-414B-B7D1-630A6CB7C563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1A77-6778-4662-92AA-7FDC048452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87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605E-6B56-414B-B7D1-630A6CB7C563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1A77-6778-4662-92AA-7FDC048452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617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605E-6B56-414B-B7D1-630A6CB7C563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1A77-6778-4662-92AA-7FDC048452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85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605E-6B56-414B-B7D1-630A6CB7C563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1A77-6778-4662-92AA-7FDC048452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504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605E-6B56-414B-B7D1-630A6CB7C563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1A77-6778-4662-92AA-7FDC048452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12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605E-6B56-414B-B7D1-630A6CB7C563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1A77-6778-4662-92AA-7FDC048452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2471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605E-6B56-414B-B7D1-630A6CB7C563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1A77-6778-4662-92AA-7FDC048452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740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605E-6B56-414B-B7D1-630A6CB7C563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1A77-6778-4662-92AA-7FDC048452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12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605E-6B56-414B-B7D1-630A6CB7C563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1A77-6778-4662-92AA-7FDC048452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980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605E-6B56-414B-B7D1-630A6CB7C563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1A77-6778-4662-92AA-7FDC048452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70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8605E-6B56-414B-B7D1-630A6CB7C563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61A77-6778-4662-92AA-7FDC048452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86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atlas.resakss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atlas.resakss.org/new%20eAtlas%20V3.mp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atlas.resakss.org/new%20eAtlas%20V3.mp4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8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707" y="3379984"/>
            <a:ext cx="4445172" cy="32957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11"/>
          <p:cNvSpPr txBox="1"/>
          <p:nvPr/>
        </p:nvSpPr>
        <p:spPr>
          <a:xfrm rot="16200000">
            <a:off x="-3107723" y="3105837"/>
            <a:ext cx="6858002" cy="646331"/>
          </a:xfrm>
          <a:prstGeom prst="rect">
            <a:avLst/>
          </a:prstGeom>
          <a:solidFill>
            <a:srgbClr val="F19C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ReSAKSS Country eAtlases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8704" y="438085"/>
            <a:ext cx="10533185" cy="584775"/>
          </a:xfrm>
          <a:prstGeom prst="rect">
            <a:avLst/>
          </a:prstGeom>
          <a:solidFill>
            <a:srgbClr val="89A527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Manuel </a:t>
            </a:r>
            <a:r>
              <a:rPr lang="fr-FR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d’utilisation</a:t>
            </a:r>
            <a:r>
              <a:rPr lang="fr-FR" sz="3000" b="1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fr-FR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 </a:t>
            </a:r>
            <a:r>
              <a:rPr lang="fr-FR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eAtlas</a:t>
            </a:r>
            <a:r>
              <a:rPr lang="fr-FR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nationaux du ReSAKSS 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fr-FR" sz="3200" b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RCeA</a:t>
            </a:r>
            <a:r>
              <a:rPr lang="fr-FR" sz="32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000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897" y="3379984"/>
            <a:ext cx="4691258" cy="32957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013783" y="1455601"/>
            <a:ext cx="8963025" cy="11387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35422F"/>
                </a:solidFill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1600" b="1" dirty="0"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Le </a:t>
            </a:r>
            <a:r>
              <a:rPr lang="en-US" sz="1600" b="1" dirty="0" err="1"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RCeA</a:t>
            </a:r>
            <a:r>
              <a:rPr lang="en-US" sz="1600" b="1" dirty="0"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>
                <a:latin typeface="Garamond" panose="02020404030301010803" pitchFamily="18" charset="0"/>
              </a:rPr>
              <a:t>est une plateforme d’exploration de données basée sur un système d’information géographique conçu pour aider les analystes et les décideurs politiques à accéder à des données de grande qualité hautement désagrégées sur des indicateurs agricoles, socio-économiques et biophysiques afin d'orienter les politiques agricoles et les décisions d’investissement</a:t>
            </a:r>
            <a:r>
              <a:rPr lang="fr-FR" sz="1600" dirty="0">
                <a:latin typeface="Garamond" panose="02020404030301010803" pitchFamily="18" charset="0"/>
              </a:rPr>
              <a:t>.</a:t>
            </a:r>
            <a:r>
              <a:rPr lang="en-US" b="1" dirty="0">
                <a:solidFill>
                  <a:srgbClr val="35422F"/>
                </a:solidFill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en-US" b="1" dirty="0">
              <a:solidFill>
                <a:srgbClr val="3542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035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8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353" y="1500612"/>
            <a:ext cx="11955294" cy="4100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plateforme </a:t>
            </a:r>
            <a:r>
              <a:rPr lang="fr-FR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ReSAKSS Country </a:t>
            </a:r>
            <a:r>
              <a:rPr lang="fr-FR" b="1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eAtlases</a:t>
            </a:r>
            <a:r>
              <a:rPr lang="fr-FR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b="1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RCeA</a:t>
            </a:r>
            <a:r>
              <a:rPr lang="fr-FR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est un système d'exploration de données conçu pour servir de base à la planification, à la mise en œuvre et à la révision de politiques inclusives et de processus d'apprentissage dans les pays africains.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système constitue un outil important pour les décideurs, les chercheurs et les autres parties prenantes. Ses objectifs sont entre autres :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fournir en ligne, un environnement de données hautement interactif et dynamique, avec des outils de pré-traitement et d'analyse de données.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D’assurer un large accès à des données de haute qualité pour faciliter </a:t>
            </a:r>
            <a:r>
              <a:rPr lang="fr-FR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</a:t>
            </a:r>
            <a:r>
              <a:rPr lang="fr-FR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processus inclusifs de revue et de dialogue.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 tutoriel vise à décrire les différentes étapes pour naviguer en toute facilité dans la plateforme. Nous prendrons le Burkina Faso comme exemple pour illustrer l’utilisation du </a:t>
            </a:r>
            <a:r>
              <a:rPr lang="fr-FR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RCeA</a:t>
            </a:r>
            <a:r>
              <a:rPr lang="fr-FR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Cet exemple pourra être reproduit pour l’ensemble des 21 autres pays.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79506" y="301381"/>
            <a:ext cx="8763040" cy="636072"/>
          </a:xfrm>
          <a:prstGeom prst="rect">
            <a:avLst/>
          </a:prstGeom>
          <a:solidFill>
            <a:srgbClr val="89A527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2600" b="1" dirty="0">
                <a:latin typeface="Garamond" panose="02020404030301010803" pitchFamily="18" charset="0"/>
              </a:rPr>
              <a:t>Exploitation de la plateforme « ReSAKSS Country </a:t>
            </a:r>
            <a:r>
              <a:rPr lang="fr-FR" sz="2600" b="1" dirty="0" err="1">
                <a:latin typeface="Garamond" panose="02020404030301010803" pitchFamily="18" charset="0"/>
              </a:rPr>
              <a:t>eAtlases</a:t>
            </a:r>
            <a:r>
              <a:rPr lang="fr-FR" sz="2600" b="1" dirty="0">
                <a:latin typeface="Garamond" panose="02020404030301010803" pitchFamily="18" charset="0"/>
              </a:rPr>
              <a:t> »</a:t>
            </a:r>
            <a:endParaRPr lang="fr-FR" sz="26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482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739" y="94034"/>
            <a:ext cx="4648111" cy="416377"/>
          </a:xfrm>
          <a:solidFill>
            <a:srgbClr val="89A527"/>
          </a:solidFill>
        </p:spPr>
        <p:txBody>
          <a:bodyPr>
            <a:noAutofit/>
          </a:bodyPr>
          <a:lstStyle/>
          <a:p>
            <a:r>
              <a:rPr lang="fr-FR" sz="2600" b="1" dirty="0">
                <a:latin typeface="Garamond" panose="02020404030301010803" pitchFamily="18" charset="0"/>
              </a:rPr>
              <a:t>Page d’accueil de la plateforme </a:t>
            </a:r>
            <a:endParaRPr lang="fr-FR" sz="2600" dirty="0">
              <a:latin typeface="Garamond" panose="020204040303010108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086" y="620486"/>
            <a:ext cx="6008914" cy="6161314"/>
          </a:xfrm>
          <a:prstGeom prst="rect">
            <a:avLst/>
          </a:prstGeom>
          <a:solidFill>
            <a:srgbClr val="ECE8B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>
              <a:latin typeface="Garamond" panose="02020404030301010803" pitchFamily="18" charset="0"/>
            </a:endParaRPr>
          </a:p>
          <a:p>
            <a:endParaRPr lang="fr-FR" dirty="0">
              <a:latin typeface="Garamond" panose="02020404030301010803" pitchFamily="18" charset="0"/>
            </a:endParaRPr>
          </a:p>
          <a:p>
            <a:pPr algn="just"/>
            <a:r>
              <a:rPr lang="fr-FR" dirty="0">
                <a:latin typeface="Garamond" panose="02020404030301010803" pitchFamily="18" charset="0"/>
              </a:rPr>
              <a:t>Utilisez votre navigateur web pour accéder à la plateforme </a:t>
            </a:r>
            <a:r>
              <a:rPr lang="fr-FR" dirty="0" err="1">
                <a:latin typeface="Garamond" panose="02020404030301010803" pitchFamily="18" charset="0"/>
              </a:rPr>
              <a:t>RCeA</a:t>
            </a:r>
            <a:br>
              <a:rPr lang="fr-FR" dirty="0">
                <a:latin typeface="Garamond" panose="02020404030301010803" pitchFamily="18" charset="0"/>
              </a:rPr>
            </a:br>
            <a:r>
              <a:rPr lang="fr-FR" dirty="0">
                <a:latin typeface="Garamond" panose="02020404030301010803" pitchFamily="18" charset="0"/>
                <a:hlinkClick r:id="rId3"/>
              </a:rPr>
              <a:t>http://eatlas.resakss.org/</a:t>
            </a:r>
            <a:endParaRPr lang="fr-FR" dirty="0">
              <a:latin typeface="Garamond" panose="02020404030301010803" pitchFamily="18" charset="0"/>
            </a:endParaRPr>
          </a:p>
          <a:p>
            <a:pPr algn="just"/>
            <a:r>
              <a:rPr lang="fr-FR" dirty="0">
                <a:latin typeface="Garamond" panose="02020404030301010803" pitchFamily="18" charset="0"/>
              </a:rPr>
              <a:t>Ci-dessous, la page d’accueil de la plateforme avec ses différents menus : </a:t>
            </a:r>
            <a:r>
              <a:rPr lang="fr-FR" b="1" dirty="0">
                <a:latin typeface="Garamond" panose="02020404030301010803" pitchFamily="18" charset="0"/>
              </a:rPr>
              <a:t>Accueil</a:t>
            </a:r>
            <a:r>
              <a:rPr lang="fr-FR" dirty="0">
                <a:latin typeface="Garamond" panose="02020404030301010803" pitchFamily="18" charset="0"/>
              </a:rPr>
              <a:t>, </a:t>
            </a:r>
            <a:r>
              <a:rPr lang="fr-FR" b="1" dirty="0">
                <a:latin typeface="Garamond" panose="02020404030301010803" pitchFamily="18" charset="0"/>
              </a:rPr>
              <a:t>A propos</a:t>
            </a:r>
            <a:r>
              <a:rPr lang="fr-FR" dirty="0">
                <a:latin typeface="Garamond" panose="02020404030301010803" pitchFamily="18" charset="0"/>
              </a:rPr>
              <a:t>, </a:t>
            </a:r>
            <a:r>
              <a:rPr lang="fr-FR" b="1" dirty="0">
                <a:latin typeface="Garamond" panose="02020404030301010803" pitchFamily="18" charset="0"/>
              </a:rPr>
              <a:t>Guide </a:t>
            </a:r>
            <a:r>
              <a:rPr lang="fr-FR" dirty="0">
                <a:latin typeface="Garamond" panose="02020404030301010803" pitchFamily="18" charset="0"/>
              </a:rPr>
              <a:t>, </a:t>
            </a:r>
            <a:r>
              <a:rPr lang="fr-FR" b="1" dirty="0">
                <a:latin typeface="Garamond" panose="02020404030301010803" pitchFamily="18" charset="0"/>
              </a:rPr>
              <a:t>Equipe</a:t>
            </a:r>
            <a:r>
              <a:rPr lang="fr-FR" dirty="0">
                <a:latin typeface="Garamond" panose="02020404030301010803" pitchFamily="18" charset="0"/>
              </a:rPr>
              <a:t>, </a:t>
            </a:r>
            <a:r>
              <a:rPr lang="fr-FR" b="1" dirty="0">
                <a:latin typeface="Garamond" panose="02020404030301010803" pitchFamily="18" charset="0"/>
              </a:rPr>
              <a:t>Actualité et Contact .</a:t>
            </a: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endParaRPr lang="fr-FR" dirty="0">
              <a:latin typeface="Garamond" panose="02020404030301010803" pitchFamily="18" charset="0"/>
            </a:endParaRPr>
          </a:p>
          <a:p>
            <a:endParaRPr lang="fr-FR" dirty="0">
              <a:latin typeface="Garamond" panose="02020404030301010803" pitchFamily="18" charset="0"/>
            </a:endParaRPr>
          </a:p>
          <a:p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61314" y="620486"/>
            <a:ext cx="5943600" cy="6161314"/>
          </a:xfrm>
          <a:prstGeom prst="rect">
            <a:avLst/>
          </a:prstGeom>
          <a:solidFill>
            <a:srgbClr val="ECE8B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dirty="0">
                <a:latin typeface="Garamond" panose="02020404030301010803" pitchFamily="18" charset="0"/>
              </a:rPr>
              <a:t>Il y a trois moyens pour accéder à l’</a:t>
            </a:r>
            <a:r>
              <a:rPr lang="fr-FR" dirty="0" err="1">
                <a:latin typeface="Garamond" panose="02020404030301010803" pitchFamily="18" charset="0"/>
              </a:rPr>
              <a:t>eAtlas</a:t>
            </a:r>
            <a:r>
              <a:rPr lang="fr-FR" dirty="0">
                <a:latin typeface="Garamond" panose="02020404030301010803" pitchFamily="18" charset="0"/>
              </a:rPr>
              <a:t> d’un pays :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dirty="0">
                <a:latin typeface="Garamond" panose="02020404030301010803" pitchFamily="18" charset="0"/>
              </a:rPr>
              <a:t>Par le nom du pays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dirty="0">
                <a:latin typeface="Garamond" panose="02020404030301010803" pitchFamily="18" charset="0"/>
              </a:rPr>
              <a:t>A travers la carte de l’Afrique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dirty="0">
                <a:latin typeface="Garamond" panose="02020404030301010803" pitchFamily="18" charset="0"/>
              </a:rPr>
              <a:t>Via le drapeau du pays</a:t>
            </a: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r>
              <a:rPr lang="fr-FR" dirty="0">
                <a:latin typeface="Garamond" panose="02020404030301010803" pitchFamily="18" charset="0"/>
              </a:rPr>
              <a:t>Nous prendrons l’exemple du Burkina Faso pour la suite.</a:t>
            </a: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dirty="0">
              <a:latin typeface="Garamond" panose="02020404030301010803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1" y="2947483"/>
            <a:ext cx="5768504" cy="31809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662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4442" y="129722"/>
            <a:ext cx="5123115" cy="416377"/>
          </a:xfrm>
          <a:solidFill>
            <a:srgbClr val="89A527"/>
          </a:solidFill>
        </p:spPr>
        <p:txBody>
          <a:bodyPr>
            <a:noAutofit/>
          </a:bodyPr>
          <a:lstStyle/>
          <a:p>
            <a:r>
              <a:rPr lang="fr-FR" sz="2600" b="1" dirty="0">
                <a:latin typeface="Garamond" panose="02020404030301010803" pitchFamily="18" charset="0"/>
              </a:rPr>
              <a:t>       </a:t>
            </a:r>
            <a:r>
              <a:rPr lang="fr-FR" sz="2600" b="1" dirty="0" err="1">
                <a:latin typeface="Garamond" panose="02020404030301010803" pitchFamily="18" charset="0"/>
              </a:rPr>
              <a:t>eAtlas</a:t>
            </a:r>
            <a:r>
              <a:rPr lang="fr-FR" sz="2600" b="1" dirty="0">
                <a:latin typeface="Garamond" panose="02020404030301010803" pitchFamily="18" charset="0"/>
              </a:rPr>
              <a:t> du Burkina Faso</a:t>
            </a:r>
            <a:endParaRPr lang="fr-FR" sz="2600" dirty="0">
              <a:latin typeface="Garamond" panose="020204040303010108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495" y="620486"/>
            <a:ext cx="6045504" cy="6107792"/>
          </a:xfrm>
          <a:prstGeom prst="rect">
            <a:avLst/>
          </a:prstGeom>
          <a:solidFill>
            <a:srgbClr val="ECE8B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>
                <a:latin typeface="Garamond" panose="02020404030301010803" pitchFamily="18" charset="0"/>
              </a:rPr>
              <a:t>Cartes</a:t>
            </a:r>
          </a:p>
          <a:p>
            <a:endParaRPr lang="fr-FR" b="1" dirty="0">
              <a:latin typeface="Garamond" panose="02020404030301010803" pitchFamily="18" charset="0"/>
            </a:endParaRPr>
          </a:p>
          <a:p>
            <a:r>
              <a:rPr lang="fr-FR" dirty="0">
                <a:latin typeface="Garamond" panose="02020404030301010803" pitchFamily="18" charset="0"/>
              </a:rPr>
              <a:t>Cette page sert de base à l’ensemble des requêtes à effectuer dans l’</a:t>
            </a:r>
            <a:r>
              <a:rPr lang="fr-FR" dirty="0" err="1">
                <a:latin typeface="Garamond" panose="02020404030301010803" pitchFamily="18" charset="0"/>
              </a:rPr>
              <a:t>eAtlas</a:t>
            </a:r>
            <a:r>
              <a:rPr lang="fr-FR" dirty="0">
                <a:latin typeface="Garamond" panose="02020404030301010803" pitchFamily="18" charset="0"/>
              </a:rPr>
              <a:t>.</a:t>
            </a:r>
          </a:p>
          <a:p>
            <a:endParaRPr lang="fr-FR" b="1" dirty="0">
              <a:latin typeface="Garamond" panose="02020404030301010803" pitchFamily="18" charset="0"/>
            </a:endParaRPr>
          </a:p>
          <a:p>
            <a:endParaRPr lang="fr-FR" b="1" dirty="0">
              <a:latin typeface="Garamond" panose="02020404030301010803" pitchFamily="18" charset="0"/>
            </a:endParaRPr>
          </a:p>
          <a:p>
            <a:endParaRPr lang="fr-FR" b="1" dirty="0">
              <a:latin typeface="Garamond" panose="02020404030301010803" pitchFamily="18" charset="0"/>
            </a:endParaRPr>
          </a:p>
          <a:p>
            <a:endParaRPr lang="fr-FR" dirty="0">
              <a:latin typeface="Garamond" panose="02020404030301010803" pitchFamily="18" charset="0"/>
            </a:endParaRPr>
          </a:p>
          <a:p>
            <a:endParaRPr lang="fr-FR" u="sng" dirty="0">
              <a:latin typeface="Garamond" panose="02020404030301010803" pitchFamily="18" charset="0"/>
            </a:endParaRPr>
          </a:p>
          <a:p>
            <a:endParaRPr lang="fr-FR" dirty="0">
              <a:latin typeface="Garamond" panose="02020404030301010803" pitchFamily="18" charset="0"/>
            </a:endParaRPr>
          </a:p>
          <a:p>
            <a:endParaRPr lang="fr-FR" dirty="0">
              <a:latin typeface="Garamond" panose="02020404030301010803" pitchFamily="18" charset="0"/>
            </a:endParaRPr>
          </a:p>
          <a:p>
            <a:endParaRPr lang="fr-FR" dirty="0">
              <a:latin typeface="Garamond" panose="02020404030301010803" pitchFamily="18" charset="0"/>
            </a:endParaRPr>
          </a:p>
          <a:p>
            <a:endParaRPr lang="fr-FR" dirty="0">
              <a:latin typeface="Garamond" panose="02020404030301010803" pitchFamily="18" charset="0"/>
            </a:endParaRPr>
          </a:p>
          <a:p>
            <a:endParaRPr lang="fr-FR" dirty="0">
              <a:latin typeface="Garamond" panose="02020404030301010803" pitchFamily="18" charset="0"/>
            </a:endParaRPr>
          </a:p>
          <a:p>
            <a:endParaRPr lang="fr-FR" dirty="0">
              <a:latin typeface="Garamond" panose="02020404030301010803" pitchFamily="18" charset="0"/>
            </a:endParaRPr>
          </a:p>
          <a:p>
            <a:endParaRPr lang="fr-FR" dirty="0">
              <a:latin typeface="Garamond" panose="02020404030301010803" pitchFamily="18" charset="0"/>
            </a:endParaRPr>
          </a:p>
          <a:p>
            <a:endParaRPr lang="fr-FR" dirty="0">
              <a:latin typeface="Garamond" panose="02020404030301010803" pitchFamily="18" charset="0"/>
            </a:endParaRPr>
          </a:p>
          <a:p>
            <a:endParaRPr lang="fr-FR" dirty="0">
              <a:latin typeface="Garamond" panose="02020404030301010803" pitchFamily="18" charset="0"/>
            </a:endParaRPr>
          </a:p>
          <a:p>
            <a:endParaRPr lang="fr-FR" dirty="0">
              <a:latin typeface="Garamond" panose="02020404030301010803" pitchFamily="18" charset="0"/>
            </a:endParaRPr>
          </a:p>
          <a:p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2201" y="620486"/>
            <a:ext cx="5969304" cy="6107792"/>
          </a:xfrm>
          <a:prstGeom prst="rect">
            <a:avLst/>
          </a:prstGeom>
          <a:solidFill>
            <a:srgbClr val="ECE8B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À gauche de l’interface se trouve une fenêtre qui permet d’afficher les cartes pour les différents indicateurs à diverses périodes.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>
              <a:latin typeface="Garamond" panose="02020404030301010803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1" y="2432636"/>
            <a:ext cx="5760720" cy="38048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5942" y="2432635"/>
            <a:ext cx="4648143" cy="38806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8239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103" y="116732"/>
            <a:ext cx="6017897" cy="6620952"/>
          </a:xfrm>
          <a:prstGeom prst="rect">
            <a:avLst/>
          </a:prstGeom>
          <a:solidFill>
            <a:srgbClr val="ECE8B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fr-FR" sz="1600" dirty="0">
              <a:latin typeface="Garamond" panose="02020404030301010803" pitchFamily="18" charset="0"/>
            </a:endParaRPr>
          </a:p>
          <a:p>
            <a:pPr algn="just"/>
            <a:endParaRPr lang="fr-FR" sz="1600" dirty="0">
              <a:latin typeface="Garamond" panose="02020404030301010803" pitchFamily="18" charset="0"/>
            </a:endParaRPr>
          </a:p>
          <a:p>
            <a:pPr algn="just"/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Par exemple pour visualiser la carte de la production de mil en 2018 , suivez le procédé ci-après :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Dans </a:t>
            </a:r>
            <a:r>
              <a:rPr lang="fr-FR" b="1" dirty="0">
                <a:solidFill>
                  <a:schemeClr val="tx1"/>
                </a:solidFill>
                <a:latin typeface="Garamond" panose="02020404030301010803" pitchFamily="18" charset="0"/>
              </a:rPr>
              <a:t>Catégories</a:t>
            </a:r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 cliquez sur Agriculture,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Dans </a:t>
            </a:r>
            <a:r>
              <a:rPr lang="fr-FR" b="1" dirty="0">
                <a:solidFill>
                  <a:schemeClr val="tx1"/>
                </a:solidFill>
                <a:latin typeface="Garamond" panose="02020404030301010803" pitchFamily="18" charset="0"/>
              </a:rPr>
              <a:t>Types</a:t>
            </a:r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 choisissez le type de culture (ici Mil),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Dans </a:t>
            </a:r>
            <a:r>
              <a:rPr lang="fr-FR" b="1" dirty="0">
                <a:solidFill>
                  <a:schemeClr val="tx1"/>
                </a:solidFill>
                <a:latin typeface="Garamond" panose="02020404030301010803" pitchFamily="18" charset="0"/>
              </a:rPr>
              <a:t>Données</a:t>
            </a:r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 sélectionnez la donnée (ici Production)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Et dans </a:t>
            </a:r>
            <a:r>
              <a:rPr lang="fr-FR" b="1" dirty="0">
                <a:solidFill>
                  <a:schemeClr val="tx1"/>
                </a:solidFill>
                <a:latin typeface="Garamond" panose="02020404030301010803" pitchFamily="18" charset="0"/>
              </a:rPr>
              <a:t>Périodes</a:t>
            </a:r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 choisir une année (ici 2018) . Ce qui donne le résultat ci-dessous :</a:t>
            </a:r>
          </a:p>
          <a:p>
            <a:endParaRPr lang="fr-FR" sz="1200" dirty="0">
              <a:latin typeface="Garamond" panose="02020404030301010803" pitchFamily="18" charset="0"/>
            </a:endParaRPr>
          </a:p>
          <a:p>
            <a:endParaRPr lang="fr-FR" sz="1200" dirty="0">
              <a:latin typeface="Garamond" panose="02020404030301010803" pitchFamily="18" charset="0"/>
            </a:endParaRPr>
          </a:p>
          <a:p>
            <a:endParaRPr lang="fr-FR" sz="1200" dirty="0">
              <a:latin typeface="Garamond" panose="02020404030301010803" pitchFamily="18" charset="0"/>
            </a:endParaRPr>
          </a:p>
          <a:p>
            <a:endParaRPr lang="fr-FR" sz="1200" dirty="0">
              <a:latin typeface="Garamond" panose="02020404030301010803" pitchFamily="18" charset="0"/>
            </a:endParaRPr>
          </a:p>
          <a:p>
            <a:endParaRPr lang="fr-FR" sz="1200" dirty="0">
              <a:latin typeface="Garamond" panose="02020404030301010803" pitchFamily="18" charset="0"/>
            </a:endParaRPr>
          </a:p>
          <a:p>
            <a:endParaRPr lang="fr-FR" sz="1200" dirty="0">
              <a:latin typeface="Garamond" panose="02020404030301010803" pitchFamily="18" charset="0"/>
            </a:endParaRPr>
          </a:p>
          <a:p>
            <a:endParaRPr lang="fr-FR" sz="1200" dirty="0">
              <a:latin typeface="Garamond" panose="02020404030301010803" pitchFamily="18" charset="0"/>
            </a:endParaRPr>
          </a:p>
          <a:p>
            <a:endParaRPr lang="fr-FR" sz="1200" dirty="0">
              <a:latin typeface="Garamond" panose="02020404030301010803" pitchFamily="18" charset="0"/>
            </a:endParaRPr>
          </a:p>
          <a:p>
            <a:endParaRPr lang="fr-FR" sz="1200" dirty="0">
              <a:latin typeface="Garamond" panose="02020404030301010803" pitchFamily="18" charset="0"/>
            </a:endParaRPr>
          </a:p>
          <a:p>
            <a:endParaRPr lang="fr-FR" sz="1200" dirty="0">
              <a:latin typeface="Garamond" panose="02020404030301010803" pitchFamily="18" charset="0"/>
            </a:endParaRPr>
          </a:p>
          <a:p>
            <a:endParaRPr lang="fr-FR" sz="1200" dirty="0">
              <a:latin typeface="Garamond" panose="02020404030301010803" pitchFamily="18" charset="0"/>
            </a:endParaRPr>
          </a:p>
          <a:p>
            <a:endParaRPr lang="fr-FR" sz="1200" dirty="0">
              <a:latin typeface="Garamond" panose="02020404030301010803" pitchFamily="18" charset="0"/>
            </a:endParaRPr>
          </a:p>
          <a:p>
            <a:endParaRPr lang="fr-FR" sz="1200" dirty="0">
              <a:latin typeface="Garamond" panose="02020404030301010803" pitchFamily="18" charset="0"/>
            </a:endParaRPr>
          </a:p>
          <a:p>
            <a:pPr algn="just"/>
            <a:endParaRPr lang="fr-FR" sz="1200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algn="just"/>
            <a:br>
              <a:rPr lang="fr-FR" sz="1200" dirty="0">
                <a:solidFill>
                  <a:srgbClr val="FF0000"/>
                </a:solidFill>
                <a:latin typeface="Garamond" panose="02020404030301010803" pitchFamily="18" charset="0"/>
              </a:rPr>
            </a:br>
            <a:endParaRPr lang="fr-FR" sz="1200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algn="just"/>
            <a:endParaRPr lang="fr-FR" sz="12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r>
              <a:rPr lang="fr-FR" dirty="0">
                <a:latin typeface="Garamond" panose="02020404030301010803" pitchFamily="18" charset="0"/>
              </a:rPr>
              <a:t>La légende est visible au coin inférieur droit de la page.</a:t>
            </a: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85537" y="116732"/>
            <a:ext cx="5928360" cy="6620952"/>
          </a:xfrm>
          <a:prstGeom prst="rect">
            <a:avLst/>
          </a:prstGeom>
          <a:solidFill>
            <a:srgbClr val="ECE8B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dirty="0">
                <a:latin typeface="Garamond" panose="02020404030301010803" pitchFamily="18" charset="0"/>
              </a:rPr>
              <a:t>Vous pouvez cliquer sur une province spécifique du Burkina Faso pour voir la production de Mil en tonnes dans cette zone.</a:t>
            </a: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B433A5-DF04-408F-8F43-722561887FD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44" y="2277921"/>
            <a:ext cx="5525311" cy="35197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34D201-4852-4083-9D94-7B400010927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78" y="2277921"/>
            <a:ext cx="5684478" cy="35197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49842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103" y="116732"/>
            <a:ext cx="6017897" cy="6620952"/>
          </a:xfrm>
          <a:prstGeom prst="rect">
            <a:avLst/>
          </a:prstGeom>
          <a:solidFill>
            <a:srgbClr val="ECE8B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>
                <a:latin typeface="Garamond" panose="02020404030301010803" pitchFamily="18" charset="0"/>
              </a:rPr>
              <a:t>Outil d’impression</a:t>
            </a:r>
          </a:p>
          <a:p>
            <a:endParaRPr lang="fr-FR" sz="2000" b="1" dirty="0">
              <a:latin typeface="Garamond" panose="02020404030301010803" pitchFamily="18" charset="0"/>
            </a:endParaRPr>
          </a:p>
          <a:p>
            <a:r>
              <a:rPr lang="fr-FR" sz="1600" dirty="0">
                <a:latin typeface="Garamond" panose="02020404030301010803" pitchFamily="18" charset="0"/>
              </a:rPr>
              <a:t>Cette option permet d’enregistrer une carte pour impression ou insertion dans un document.</a:t>
            </a: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85537" y="116732"/>
            <a:ext cx="5928360" cy="6620952"/>
          </a:xfrm>
          <a:prstGeom prst="rect">
            <a:avLst/>
          </a:prstGeom>
          <a:solidFill>
            <a:srgbClr val="ECE8B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>
                <a:latin typeface="Garamond" panose="02020404030301010803" pitchFamily="18" charset="0"/>
              </a:rPr>
              <a:t>Superpositions de couches </a:t>
            </a:r>
          </a:p>
          <a:p>
            <a:endParaRPr lang="fr-FR" sz="1600" dirty="0">
              <a:latin typeface="Garamond" panose="02020404030301010803" pitchFamily="18" charset="0"/>
            </a:endParaRPr>
          </a:p>
          <a:p>
            <a:pPr algn="just"/>
            <a:r>
              <a:rPr lang="fr-FR" sz="1600" dirty="0">
                <a:latin typeface="Garamond" panose="02020404030301010803" pitchFamily="18" charset="0"/>
              </a:rPr>
              <a:t>Cette option permet de superposer des couches sur la carte.</a:t>
            </a:r>
          </a:p>
          <a:p>
            <a:pPr algn="just"/>
            <a:r>
              <a:rPr lang="fr-FR" sz="1600" dirty="0">
                <a:latin typeface="Garamond" panose="02020404030301010803" pitchFamily="18" charset="0"/>
              </a:rPr>
              <a:t>Les couches disponibles pour superposition sont : les limites, les routes, les rivières et les feux .</a:t>
            </a:r>
          </a:p>
          <a:p>
            <a:endParaRPr lang="fr-FR" sz="1600" dirty="0">
              <a:latin typeface="Garamond" panose="02020404030301010803" pitchFamily="18" charset="0"/>
            </a:endParaRPr>
          </a:p>
          <a:p>
            <a:r>
              <a:rPr lang="fr-FR" sz="1600" dirty="0">
                <a:latin typeface="Garamond" panose="02020404030301010803" pitchFamily="18" charset="0"/>
              </a:rPr>
              <a:t>Ci-dessous une superposition avec les couches limites et routes.</a:t>
            </a: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9" y="2762368"/>
            <a:ext cx="5593403" cy="35751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387" y="2762368"/>
            <a:ext cx="5446659" cy="35751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7AD325-F908-4669-AEA6-261B6ADD6A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251" y="612378"/>
            <a:ext cx="495369" cy="4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01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103" y="116732"/>
            <a:ext cx="6017897" cy="6620952"/>
          </a:xfrm>
          <a:prstGeom prst="rect">
            <a:avLst/>
          </a:prstGeom>
          <a:solidFill>
            <a:srgbClr val="ECE8B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2000" b="1" dirty="0">
                <a:latin typeface="Garamond" panose="02020404030301010803" pitchFamily="18" charset="0"/>
              </a:rPr>
              <a:t>                                                                                                     </a:t>
            </a:r>
          </a:p>
          <a:p>
            <a:pPr algn="just"/>
            <a:endParaRPr lang="fr-FR" sz="2000" b="1" dirty="0">
              <a:latin typeface="Garamond" panose="02020404030301010803" pitchFamily="18" charset="0"/>
            </a:endParaRPr>
          </a:p>
          <a:p>
            <a:pPr algn="just"/>
            <a:r>
              <a:rPr lang="fr-FR" sz="2000" b="1" dirty="0">
                <a:latin typeface="Garamond" panose="02020404030301010803" pitchFamily="18" charset="0"/>
              </a:rPr>
              <a:t>Analyses                                                                                                                                                                                                    </a:t>
            </a:r>
          </a:p>
          <a:p>
            <a:pPr algn="just"/>
            <a:r>
              <a:rPr lang="fr-FR" sz="1600" dirty="0">
                <a:latin typeface="Garamond" panose="02020404030301010803" pitchFamily="18" charset="0"/>
              </a:rPr>
              <a:t>                                                                                                                   En cliquant sur l’onglet « Analyses » vous pouvez accéder à l’analyse d’indicateurs de votre choix. Dans l’exemple suivant 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600" dirty="0">
                <a:latin typeface="Garamond" panose="02020404030301010803" pitchFamily="18" charset="0"/>
              </a:rPr>
              <a:t>Cliquez sur </a:t>
            </a:r>
            <a:r>
              <a:rPr lang="fr-FR" sz="1600" b="1" dirty="0">
                <a:latin typeface="Garamond" panose="02020404030301010803" pitchFamily="18" charset="0"/>
              </a:rPr>
              <a:t>Analyses</a:t>
            </a:r>
            <a:r>
              <a:rPr lang="fr-FR" sz="1600" dirty="0">
                <a:latin typeface="Garamond" panose="02020404030301010803" pitchFamily="18" charset="0"/>
              </a:rPr>
              <a:t>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600" dirty="0">
                <a:latin typeface="Garamond" panose="02020404030301010803" pitchFamily="18" charset="0"/>
              </a:rPr>
              <a:t>Sélectionnez </a:t>
            </a:r>
            <a:r>
              <a:rPr lang="fr-FR" sz="1600" b="1" dirty="0">
                <a:latin typeface="Garamond" panose="02020404030301010803" pitchFamily="18" charset="0"/>
              </a:rPr>
              <a:t>Agriculture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600" dirty="0">
                <a:latin typeface="Garamond" panose="02020404030301010803" pitchFamily="18" charset="0"/>
              </a:rPr>
              <a:t>Après avoir cliqué sur </a:t>
            </a:r>
            <a:r>
              <a:rPr lang="fr-FR" sz="1600" b="1" dirty="0">
                <a:latin typeface="Garamond" panose="02020404030301010803" pitchFamily="18" charset="0"/>
              </a:rPr>
              <a:t>Analyse de la production</a:t>
            </a:r>
            <a:r>
              <a:rPr lang="fr-FR" sz="1600" dirty="0">
                <a:latin typeface="Garamond" panose="02020404030301010803" pitchFamily="18" charset="0"/>
              </a:rPr>
              <a:t>, vous accéderez aux analyses graphiques ci-dessous 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fr-FR" sz="1200" dirty="0">
              <a:latin typeface="Garamond" panose="02020404030301010803" pitchFamily="18" charset="0"/>
            </a:endParaRPr>
          </a:p>
          <a:p>
            <a:endParaRPr lang="fr-FR" sz="1200" dirty="0">
              <a:latin typeface="Garamond" panose="02020404030301010803" pitchFamily="18" charset="0"/>
            </a:endParaRPr>
          </a:p>
          <a:p>
            <a:endParaRPr lang="fr-FR" sz="12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4800" dirty="0">
              <a:latin typeface="Garamond" panose="02020404030301010803" pitchFamily="18" charset="0"/>
            </a:endParaRPr>
          </a:p>
          <a:p>
            <a:r>
              <a:rPr lang="fr-FR" sz="4800" dirty="0">
                <a:latin typeface="Garamond" panose="02020404030301010803" pitchFamily="18" charset="0"/>
              </a:rPr>
              <a:t>  </a:t>
            </a:r>
            <a:br>
              <a:rPr lang="fr-FR" sz="4800" dirty="0">
                <a:latin typeface="Garamond" panose="02020404030301010803" pitchFamily="18" charset="0"/>
              </a:rPr>
            </a:br>
            <a:r>
              <a:rPr lang="fr-FR" sz="4800" dirty="0">
                <a:latin typeface="Garamond" panose="02020404030301010803" pitchFamily="18" charset="0"/>
              </a:rPr>
              <a:t>  </a:t>
            </a:r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85537" y="116732"/>
            <a:ext cx="5928360" cy="6620952"/>
          </a:xfrm>
          <a:prstGeom prst="rect">
            <a:avLst/>
          </a:prstGeom>
          <a:solidFill>
            <a:srgbClr val="ECE8B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9600" dirty="0">
                <a:latin typeface="Garamond" panose="02020404030301010803" pitchFamily="18" charset="0"/>
              </a:rPr>
              <a:t> </a:t>
            </a:r>
          </a:p>
          <a:p>
            <a:r>
              <a:rPr lang="fr-FR" sz="1600" dirty="0">
                <a:latin typeface="Garamond" panose="02020404030301010803" pitchFamily="18" charset="0"/>
              </a:rPr>
              <a:t>L’image suivante met en évidence l’évolution de la production agricole des provinces sélectionnées (Banwa, Kossi et Sourou) sur une période de sept ans.</a:t>
            </a:r>
          </a:p>
          <a:p>
            <a:endParaRPr lang="fr-FR" sz="2000" dirty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2000" dirty="0">
              <a:latin typeface="Garamond" panose="02020404030301010803" pitchFamily="18" charset="0"/>
            </a:endParaRPr>
          </a:p>
          <a:p>
            <a:endParaRPr lang="fr-FR" sz="2000" dirty="0">
              <a:latin typeface="Garamond" panose="02020404030301010803" pitchFamily="18" charset="0"/>
            </a:endParaRPr>
          </a:p>
          <a:p>
            <a:endParaRPr lang="fr-FR" sz="2000" dirty="0">
              <a:latin typeface="Garamond" panose="02020404030301010803" pitchFamily="18" charset="0"/>
            </a:endParaRPr>
          </a:p>
          <a:p>
            <a:endParaRPr lang="fr-FR" sz="2000" dirty="0">
              <a:latin typeface="Garamond" panose="02020404030301010803" pitchFamily="18" charset="0"/>
            </a:endParaRPr>
          </a:p>
          <a:p>
            <a:endParaRPr lang="fr-FR" sz="2000" dirty="0">
              <a:latin typeface="Garamond" panose="02020404030301010803" pitchFamily="18" charset="0"/>
            </a:endParaRPr>
          </a:p>
          <a:p>
            <a:endParaRPr lang="fr-FR" sz="2000" dirty="0">
              <a:latin typeface="Garamond" panose="02020404030301010803" pitchFamily="18" charset="0"/>
            </a:endParaRPr>
          </a:p>
          <a:p>
            <a:endParaRPr lang="fr-FR" sz="2000" dirty="0">
              <a:latin typeface="Garamond" panose="02020404030301010803" pitchFamily="18" charset="0"/>
            </a:endParaRPr>
          </a:p>
          <a:p>
            <a:endParaRPr lang="fr-FR" sz="2000" dirty="0">
              <a:latin typeface="Garamond" panose="02020404030301010803" pitchFamily="18" charset="0"/>
            </a:endParaRPr>
          </a:p>
          <a:p>
            <a:endParaRPr lang="fr-FR" sz="2000" dirty="0">
              <a:latin typeface="Garamond" panose="02020404030301010803" pitchFamily="18" charset="0"/>
            </a:endParaRPr>
          </a:p>
          <a:p>
            <a:endParaRPr lang="fr-FR" sz="2000" dirty="0">
              <a:latin typeface="Garamond" panose="02020404030301010803" pitchFamily="18" charset="0"/>
            </a:endParaRPr>
          </a:p>
          <a:p>
            <a:endParaRPr lang="fr-FR" sz="2000" dirty="0">
              <a:latin typeface="Garamond" panose="02020404030301010803" pitchFamily="18" charset="0"/>
            </a:endParaRPr>
          </a:p>
          <a:p>
            <a:endParaRPr lang="fr-FR" sz="2000" dirty="0">
              <a:latin typeface="Garamond" panose="02020404030301010803" pitchFamily="18" charset="0"/>
            </a:endParaRPr>
          </a:p>
          <a:p>
            <a:endParaRPr lang="fr-FR" sz="2000" dirty="0">
              <a:latin typeface="Garamond" panose="02020404030301010803" pitchFamily="18" charset="0"/>
            </a:endParaRPr>
          </a:p>
          <a:p>
            <a:endParaRPr lang="fr-FR" sz="2000" dirty="0">
              <a:latin typeface="Garamond" panose="02020404030301010803" pitchFamily="18" charset="0"/>
            </a:endParaRPr>
          </a:p>
          <a:p>
            <a:endParaRPr lang="fr-FR" sz="2000" dirty="0">
              <a:latin typeface="Garamond" panose="02020404030301010803" pitchFamily="18" charset="0"/>
            </a:endParaRPr>
          </a:p>
          <a:p>
            <a:endParaRPr lang="fr-FR" sz="2000" dirty="0">
              <a:latin typeface="Garamond" panose="02020404030301010803" pitchFamily="18" charset="0"/>
            </a:endParaRPr>
          </a:p>
          <a:p>
            <a:endParaRPr lang="fr-FR" sz="2000" dirty="0">
              <a:latin typeface="Garamond" panose="02020404030301010803" pitchFamily="18" charset="0"/>
            </a:endParaRPr>
          </a:p>
          <a:p>
            <a:endParaRPr lang="fr-FR" sz="2000" dirty="0">
              <a:latin typeface="Garamond" panose="020204040303010108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D8AC92-73FF-4DD8-8EE2-1ED79669B7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85" y="2947480"/>
            <a:ext cx="5788931" cy="35700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2EED2A-EA27-45FC-A5C0-401618555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417" y="555251"/>
            <a:ext cx="583660" cy="4291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39CE87-CF29-4015-A707-7446308A76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251" y="2121124"/>
            <a:ext cx="5788931" cy="43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1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103" y="116732"/>
            <a:ext cx="6017897" cy="6620952"/>
          </a:xfrm>
          <a:prstGeom prst="rect">
            <a:avLst/>
          </a:prstGeom>
          <a:solidFill>
            <a:srgbClr val="ECE8B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>
                <a:latin typeface="Garamond" panose="02020404030301010803" pitchFamily="18" charset="0"/>
              </a:rPr>
              <a:t>Téléchargements</a:t>
            </a:r>
            <a:r>
              <a:rPr lang="fr-FR" sz="1600" b="1" dirty="0">
                <a:latin typeface="Garamond" panose="02020404030301010803" pitchFamily="18" charset="0"/>
              </a:rPr>
              <a:t> </a:t>
            </a:r>
          </a:p>
          <a:p>
            <a:endParaRPr lang="fr-FR" sz="1600" dirty="0">
              <a:latin typeface="Garamond" panose="02020404030301010803" pitchFamily="18" charset="0"/>
            </a:endParaRPr>
          </a:p>
          <a:p>
            <a:pPr algn="just"/>
            <a:r>
              <a:rPr lang="fr-FR" sz="1600" dirty="0">
                <a:latin typeface="Garamond" panose="02020404030301010803" pitchFamily="18" charset="0"/>
              </a:rPr>
              <a:t>Cette option permet de télécharger l’ensemble des données disponibles dans l’</a:t>
            </a:r>
            <a:r>
              <a:rPr lang="fr-FR" sz="1600" dirty="0" err="1">
                <a:latin typeface="Garamond" panose="02020404030301010803" pitchFamily="18" charset="0"/>
              </a:rPr>
              <a:t>eAtlas</a:t>
            </a:r>
            <a:r>
              <a:rPr lang="fr-FR" sz="1600" dirty="0">
                <a:latin typeface="Garamond" panose="02020404030301010803" pitchFamily="18" charset="0"/>
              </a:rPr>
              <a:t> (tables Excel des données brutes , fichiers de formes). Ces données sont enregistrées dans un dossier au format </a:t>
            </a:r>
            <a:r>
              <a:rPr lang="fr-FR" sz="1600" b="1" dirty="0">
                <a:latin typeface="Garamond" panose="02020404030301010803" pitchFamily="18" charset="0"/>
              </a:rPr>
              <a:t>ZIP</a:t>
            </a:r>
            <a:r>
              <a:rPr lang="fr-FR" sz="1600" dirty="0">
                <a:latin typeface="Garamond" panose="02020404030301010803" pitchFamily="18" charset="0"/>
              </a:rPr>
              <a:t>. </a:t>
            </a:r>
            <a:br>
              <a:rPr lang="fr-FR" sz="1600" dirty="0">
                <a:latin typeface="Garamond" panose="02020404030301010803" pitchFamily="18" charset="0"/>
              </a:rPr>
            </a:br>
            <a:r>
              <a:rPr lang="fr-FR" sz="1600" dirty="0">
                <a:latin typeface="Garamond" panose="02020404030301010803" pitchFamily="18" charset="0"/>
              </a:rPr>
              <a:t>Elles peuvent être décompressées, après téléchargement,  avec un logiciel de compression de données comme </a:t>
            </a:r>
            <a:r>
              <a:rPr lang="fr-FR" sz="1600" dirty="0" err="1">
                <a:latin typeface="Garamond" panose="02020404030301010803" pitchFamily="18" charset="0"/>
              </a:rPr>
              <a:t>WinRAR</a:t>
            </a:r>
            <a:r>
              <a:rPr lang="fr-FR" sz="1600" dirty="0">
                <a:latin typeface="Garamond" panose="02020404030301010803" pitchFamily="18" charset="0"/>
              </a:rPr>
              <a:t> ou </a:t>
            </a:r>
            <a:r>
              <a:rPr lang="fr-FR" sz="1600" dirty="0" err="1">
                <a:latin typeface="Garamond" panose="02020404030301010803" pitchFamily="18" charset="0"/>
              </a:rPr>
              <a:t>WinZip</a:t>
            </a:r>
            <a:r>
              <a:rPr lang="fr-FR" sz="1600" dirty="0">
                <a:latin typeface="Garamond" panose="02020404030301010803" pitchFamily="18" charset="0"/>
              </a:rPr>
              <a:t>.</a:t>
            </a: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85537" y="116732"/>
            <a:ext cx="5928360" cy="6620952"/>
          </a:xfrm>
          <a:prstGeom prst="rect">
            <a:avLst/>
          </a:prstGeom>
          <a:solidFill>
            <a:srgbClr val="ECE8B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>
                <a:latin typeface="Garamond" panose="02020404030301010803" pitchFamily="18" charset="0"/>
              </a:rPr>
              <a:t>Source </a:t>
            </a:r>
          </a:p>
          <a:p>
            <a:endParaRPr lang="fr-FR" sz="1600" dirty="0">
              <a:latin typeface="Garamond" panose="02020404030301010803" pitchFamily="18" charset="0"/>
            </a:endParaRPr>
          </a:p>
          <a:p>
            <a:pPr algn="just"/>
            <a:r>
              <a:rPr lang="fr-FR" sz="1600" dirty="0">
                <a:latin typeface="Garamond" panose="02020404030301010803" pitchFamily="18" charset="0"/>
              </a:rPr>
              <a:t>Cet option fournit la source de toutes les données présentes dans l’</a:t>
            </a:r>
            <a:r>
              <a:rPr lang="fr-FR" sz="1600" dirty="0" err="1">
                <a:latin typeface="Garamond" panose="02020404030301010803" pitchFamily="18" charset="0"/>
              </a:rPr>
              <a:t>eAtlas</a:t>
            </a:r>
            <a:r>
              <a:rPr lang="fr-FR" sz="1600" dirty="0">
                <a:latin typeface="Garamond" panose="02020404030301010803" pitchFamily="18" charset="0"/>
              </a:rPr>
              <a:t>.</a:t>
            </a: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FA946F-6300-466F-BB6B-F65C78054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581" y="556112"/>
            <a:ext cx="504895" cy="4096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C5F8CE-9729-4BCB-9249-81CDB09A4EA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93" y="2873515"/>
            <a:ext cx="5734454" cy="314790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C43F30-76B2-4690-A139-0112A4771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003" y="627202"/>
            <a:ext cx="542113" cy="4187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646664-0324-4C1E-BF79-F0BB2E88176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73" y="2874286"/>
            <a:ext cx="5747910" cy="314713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4563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103" y="116732"/>
            <a:ext cx="6017897" cy="6620952"/>
          </a:xfrm>
          <a:prstGeom prst="rect">
            <a:avLst/>
          </a:prstGeom>
          <a:solidFill>
            <a:srgbClr val="ECE8B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>
                <a:latin typeface="Garamond" panose="02020404030301010803" pitchFamily="18" charset="0"/>
              </a:rPr>
              <a:t>Langue </a:t>
            </a:r>
          </a:p>
          <a:p>
            <a:endParaRPr lang="fr-FR" sz="1600" dirty="0">
              <a:latin typeface="Garamond" panose="02020404030301010803" pitchFamily="18" charset="0"/>
            </a:endParaRPr>
          </a:p>
          <a:p>
            <a:pPr algn="just"/>
            <a:r>
              <a:rPr lang="fr-FR" sz="1600" dirty="0">
                <a:latin typeface="Garamond" panose="02020404030301010803" pitchFamily="18" charset="0"/>
              </a:rPr>
              <a:t>Cette option permet de changer la langue de l’ </a:t>
            </a:r>
            <a:r>
              <a:rPr lang="fr-FR" sz="1600" dirty="0" err="1">
                <a:latin typeface="Garamond" panose="02020404030301010803" pitchFamily="18" charset="0"/>
              </a:rPr>
              <a:t>eAtlas</a:t>
            </a:r>
            <a:r>
              <a:rPr lang="fr-FR" sz="1600" dirty="0">
                <a:latin typeface="Garamond" panose="02020404030301010803" pitchFamily="18" charset="0"/>
              </a:rPr>
              <a:t>.</a:t>
            </a:r>
          </a:p>
          <a:p>
            <a:pPr algn="just"/>
            <a:r>
              <a:rPr lang="fr-FR" sz="1600" dirty="0">
                <a:latin typeface="Garamond" panose="02020404030301010803" pitchFamily="18" charset="0"/>
              </a:rPr>
              <a:t>Les pays francophones disposent d’une version en français et les pays lusophones d’une version en portugais en plus d’un </a:t>
            </a:r>
            <a:r>
              <a:rPr lang="fr-FR" sz="1600" dirty="0" err="1">
                <a:latin typeface="Garamond" panose="02020404030301010803" pitchFamily="18" charset="0"/>
              </a:rPr>
              <a:t>eAtlas</a:t>
            </a:r>
            <a:r>
              <a:rPr lang="fr-FR" sz="1600" dirty="0">
                <a:latin typeface="Garamond" panose="02020404030301010803" pitchFamily="18" charset="0"/>
              </a:rPr>
              <a:t> en anglais disponible pour tous les pays.</a:t>
            </a: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85537" y="116732"/>
            <a:ext cx="5928360" cy="6620952"/>
          </a:xfrm>
          <a:prstGeom prst="rect">
            <a:avLst/>
          </a:prstGeom>
          <a:solidFill>
            <a:srgbClr val="ECE8B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>
                <a:latin typeface="Garamond" panose="02020404030301010803" pitchFamily="18" charset="0"/>
              </a:rPr>
              <a:t>Tutoriel vidéo</a:t>
            </a:r>
          </a:p>
          <a:p>
            <a:endParaRPr lang="fr-FR" sz="1600" dirty="0">
              <a:latin typeface="Garamond" panose="02020404030301010803" pitchFamily="18" charset="0"/>
            </a:endParaRPr>
          </a:p>
          <a:p>
            <a:pPr algn="just"/>
            <a:r>
              <a:rPr lang="fr-FR" sz="1600" dirty="0">
                <a:latin typeface="Garamond" panose="02020404030301010803" pitchFamily="18" charset="0"/>
              </a:rPr>
              <a:t>Cette vidéo constitue un guide d’utilisation des </a:t>
            </a:r>
            <a:r>
              <a:rPr lang="fr-FR" sz="1600" dirty="0" err="1">
                <a:latin typeface="Garamond" panose="02020404030301010803" pitchFamily="18" charset="0"/>
              </a:rPr>
              <a:t>eAtlas</a:t>
            </a:r>
            <a:r>
              <a:rPr lang="fr-FR" sz="1600" dirty="0">
                <a:latin typeface="Garamond" panose="02020404030301010803" pitchFamily="18" charset="0"/>
              </a:rPr>
              <a:t> nationaux du ReSAKSS.  Pour la visualiser, cliquez dessus.</a:t>
            </a: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7" y="2874287"/>
            <a:ext cx="5749285" cy="32249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26" y="2874287"/>
            <a:ext cx="5645406" cy="32249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80049A-5804-488C-AFDB-6BDA761E63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20" y="637304"/>
            <a:ext cx="514422" cy="4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13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2031</TotalTime>
  <Words>477</Words>
  <Application>Microsoft Office PowerPoint</Application>
  <PresentationFormat>Widescreen</PresentationFormat>
  <Paragraphs>272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Garamond</vt:lpstr>
      <vt:lpstr>Times New Roman</vt:lpstr>
      <vt:lpstr>Wingdings</vt:lpstr>
      <vt:lpstr>Office Theme</vt:lpstr>
      <vt:lpstr>PowerPoint Presentation</vt:lpstr>
      <vt:lpstr>PowerPoint Presentation</vt:lpstr>
      <vt:lpstr>Page d’accueil de la plateforme </vt:lpstr>
      <vt:lpstr>       eAtlas du Burkina Faso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IFPRI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Babacar Ceesay</dc:creator>
  <cp:lastModifiedBy>Babacar Ceesay</cp:lastModifiedBy>
  <cp:revision>259</cp:revision>
  <dcterms:created xsi:type="dcterms:W3CDTF">2016-07-01T15:10:57Z</dcterms:created>
  <dcterms:modified xsi:type="dcterms:W3CDTF">2019-03-07T17:01:30Z</dcterms:modified>
</cp:coreProperties>
</file>